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f4e463880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f4e463880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f4e463880c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f4e463880c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f4e463880c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f4e463880c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f4e463880c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f4e463880c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f4e463880c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f4e463880c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f4e463880c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f4e463880c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f4e463880c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f4e463880c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4e463880c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f4e463880c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f4e463880c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f4e463880c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f4e463880c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f4e463880c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f4e463880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f4e463880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f5204dec6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f5204dec6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f4e463880c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f4e463880c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f4e463880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f4e463880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f4e463880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f4e463880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f4e463880c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f4e463880c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f4e463880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f4e463880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f4e463880c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f4e463880c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f4e463880c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f4e463880c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f5204dec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f5204dec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f5204dec6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f5204dec6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b82ab69607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b82ab6960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f5204dec6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f5204dec6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f5204dec6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f5204dec6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5204dec6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f5204dec6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f5204dec6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f5204dec6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f5204dec6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f5204dec6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f5204dec6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f5204dec6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f5204dec6c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f5204dec6c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f5204dec6c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f5204dec6c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f5204dec6c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f5204dec6c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f5204dec6c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f5204dec6c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b679a7434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b679a7434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5204dec6c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f5204dec6c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f5204dec6c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f5204dec6c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f5204dec6c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f5204dec6c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f5693cae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f5693cae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f5693cae1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f5693cae1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5693cae1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f5693cae1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e533133a39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e533133a39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f4e463880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f4e463880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f4e463880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f4e463880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4e463880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4e463880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4e463880c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4e463880c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f4e463880c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f4e463880c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5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6.png"/><Relationship Id="rId4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38.png"/><Relationship Id="rId5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Relationship Id="rId4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Relationship Id="rId4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Relationship Id="rId4" Type="http://schemas.openxmlformats.org/officeDocument/2006/relationships/image" Target="../media/image52.png"/><Relationship Id="rId5" Type="http://schemas.openxmlformats.org/officeDocument/2006/relationships/image" Target="../media/image5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png"/><Relationship Id="rId4" Type="http://schemas.openxmlformats.org/officeDocument/2006/relationships/image" Target="../media/image59.png"/><Relationship Id="rId5" Type="http://schemas.openxmlformats.org/officeDocument/2006/relationships/image" Target="../media/image5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9.png"/><Relationship Id="rId4" Type="http://schemas.openxmlformats.org/officeDocument/2006/relationships/image" Target="../media/image58.png"/><Relationship Id="rId5" Type="http://schemas.openxmlformats.org/officeDocument/2006/relationships/image" Target="../media/image5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6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4.png"/><Relationship Id="rId4" Type="http://schemas.openxmlformats.org/officeDocument/2006/relationships/image" Target="../media/image66.png"/><Relationship Id="rId5" Type="http://schemas.openxmlformats.org/officeDocument/2006/relationships/image" Target="../media/image6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9.png"/><Relationship Id="rId4" Type="http://schemas.openxmlformats.org/officeDocument/2006/relationships/image" Target="../media/image7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5.png"/><Relationship Id="rId4" Type="http://schemas.openxmlformats.org/officeDocument/2006/relationships/image" Target="../media/image70.png"/><Relationship Id="rId5" Type="http://schemas.openxmlformats.org/officeDocument/2006/relationships/image" Target="../media/image6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Relationship Id="rId8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2483702" y="886075"/>
            <a:ext cx="6660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200"/>
              <a:t>Data Science for Business</a:t>
            </a:r>
            <a:endParaRPr sz="3200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2519075" y="2731700"/>
            <a:ext cx="6327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Módulo 8 - Aprendizaje estadístico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1499" y="3219104"/>
            <a:ext cx="1446573" cy="112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8070" y="3354875"/>
            <a:ext cx="1399999" cy="88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Regresión Lineal Simple en 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2"/>
          <p:cNvSpPr txBox="1"/>
          <p:nvPr/>
        </p:nvSpPr>
        <p:spPr>
          <a:xfrm>
            <a:off x="1043700" y="1444900"/>
            <a:ext cx="6503100" cy="19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Simular 100 observaciones generadas por el modelo:</a:t>
            </a: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r>
              <a:rPr lang="en"/>
              <a:t>			       </a:t>
            </a:r>
            <a:br>
              <a:rPr lang="en"/>
            </a:br>
            <a:br>
              <a:rPr lang="en"/>
            </a:br>
            <a:r>
              <a:rPr lang="en"/>
              <a:t>                           </a:t>
            </a:r>
            <a:br>
              <a:rPr lang="en"/>
            </a:b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Realizar una regresión simple sobre los datos simulados y observar los resultados.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Repetir con 10000 observaciones</a:t>
            </a:r>
            <a:br>
              <a:rPr lang="en"/>
            </a:br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 rotWithShape="1">
          <a:blip r:embed="rId3">
            <a:alphaModFix/>
          </a:blip>
          <a:srcRect b="0" l="25250" r="60999" t="0"/>
          <a:stretch/>
        </p:blipFill>
        <p:spPr>
          <a:xfrm>
            <a:off x="3019275" y="2124400"/>
            <a:ext cx="2213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 rotWithShape="1">
          <a:blip r:embed="rId4">
            <a:alphaModFix/>
          </a:blip>
          <a:srcRect b="0" l="48168" r="38080" t="0"/>
          <a:stretch/>
        </p:blipFill>
        <p:spPr>
          <a:xfrm>
            <a:off x="2977100" y="2467300"/>
            <a:ext cx="22135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/>
        </p:nvSpPr>
        <p:spPr>
          <a:xfrm>
            <a:off x="3240622" y="2124400"/>
            <a:ext cx="846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 0,5</a:t>
            </a:r>
            <a:endParaRPr/>
          </a:p>
        </p:txBody>
      </p:sp>
      <p:sp>
        <p:nvSpPr>
          <p:cNvPr id="143" name="Google Shape;143;p22"/>
          <p:cNvSpPr txBox="1"/>
          <p:nvPr/>
        </p:nvSpPr>
        <p:spPr>
          <a:xfrm>
            <a:off x="3240625" y="2429550"/>
            <a:ext cx="8463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 2</a:t>
            </a:r>
            <a:endParaRPr/>
          </a:p>
        </p:txBody>
      </p:sp>
      <p:pic>
        <p:nvPicPr>
          <p:cNvPr id="144" name="Google Shape;144;p22"/>
          <p:cNvPicPr preferRelativeResize="0"/>
          <p:nvPr/>
        </p:nvPicPr>
        <p:blipFill rotWithShape="1">
          <a:blip r:embed="rId5">
            <a:alphaModFix/>
          </a:blip>
          <a:srcRect b="-76803" l="0" r="55742" t="0"/>
          <a:stretch/>
        </p:blipFill>
        <p:spPr>
          <a:xfrm>
            <a:off x="2521300" y="1839150"/>
            <a:ext cx="1437525" cy="5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 rotWithShape="1">
          <a:blip r:embed="rId6">
            <a:alphaModFix/>
          </a:blip>
          <a:srcRect b="-16130" l="95080" r="0" t="0"/>
          <a:stretch/>
        </p:blipFill>
        <p:spPr>
          <a:xfrm>
            <a:off x="3958825" y="1839150"/>
            <a:ext cx="159800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Regresión Lineal Simple datos reales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7225"/>
            <a:ext cx="6250534" cy="413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Regresión Lineal - variables categóricas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Hot Encoding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225" y="1509125"/>
            <a:ext cx="8839199" cy="280372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4"/>
          <p:cNvSpPr txBox="1"/>
          <p:nvPr>
            <p:ph type="title"/>
          </p:nvPr>
        </p:nvSpPr>
        <p:spPr>
          <a:xfrm>
            <a:off x="270775" y="6003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Regresión Lineal - variables binarias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75" y="1626775"/>
            <a:ext cx="5036126" cy="26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3001" y="1398175"/>
            <a:ext cx="3631000" cy="3745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Regresión Lineal Múltiple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6"/>
          <p:cNvSpPr txBox="1"/>
          <p:nvPr/>
        </p:nvSpPr>
        <p:spPr>
          <a:xfrm>
            <a:off x="7114750" y="4806200"/>
            <a:ext cx="532800" cy="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x</a:t>
            </a:r>
            <a:endParaRPr b="1" sz="1800"/>
          </a:p>
        </p:txBody>
      </p:sp>
      <p:sp>
        <p:nvSpPr>
          <p:cNvPr id="172" name="Google Shape;172;p26"/>
          <p:cNvSpPr txBox="1"/>
          <p:nvPr/>
        </p:nvSpPr>
        <p:spPr>
          <a:xfrm>
            <a:off x="464025" y="812500"/>
            <a:ext cx="43530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ocurre cuando tenemos múltiples regresores?</a:t>
            </a:r>
            <a:endParaRPr/>
          </a:p>
        </p:txBody>
      </p:sp>
      <p:sp>
        <p:nvSpPr>
          <p:cNvPr id="173" name="Google Shape;173;p26"/>
          <p:cNvSpPr txBox="1"/>
          <p:nvPr/>
        </p:nvSpPr>
        <p:spPr>
          <a:xfrm>
            <a:off x="211050" y="1750550"/>
            <a:ext cx="3921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Adoptamos un modelo poblacional de forma:</a:t>
            </a:r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00" y="2185963"/>
            <a:ext cx="4546463" cy="4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 txBox="1"/>
          <p:nvPr/>
        </p:nvSpPr>
        <p:spPr>
          <a:xfrm>
            <a:off x="211050" y="2969200"/>
            <a:ext cx="33096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Predecimos Y con el siguiente modelo:</a:t>
            </a:r>
            <a:endParaRPr/>
          </a:p>
        </p:txBody>
      </p:sp>
      <p:pic>
        <p:nvPicPr>
          <p:cNvPr id="176" name="Google Shape;1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458024"/>
            <a:ext cx="3931654" cy="5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2075" y="1881050"/>
            <a:ext cx="3181925" cy="32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Regresión Lineal Múltiple - interpretación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7"/>
          <p:cNvSpPr txBox="1"/>
          <p:nvPr/>
        </p:nvSpPr>
        <p:spPr>
          <a:xfrm>
            <a:off x="7114750" y="4806200"/>
            <a:ext cx="532800" cy="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x</a:t>
            </a:r>
            <a:endParaRPr b="1" sz="1800"/>
          </a:p>
        </p:txBody>
      </p:sp>
      <p:sp>
        <p:nvSpPr>
          <p:cNvPr id="184" name="Google Shape;184;p27"/>
          <p:cNvSpPr txBox="1"/>
          <p:nvPr/>
        </p:nvSpPr>
        <p:spPr>
          <a:xfrm>
            <a:off x="188525" y="1553725"/>
            <a:ext cx="5682300" cy="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Ahora,β1 es el efecto de la variación de una unidad de X1 sobre Y,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manteniendo constante el resto de los regresores (ceteris paribus).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2075" y="1881050"/>
            <a:ext cx="3181925" cy="326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 txBox="1"/>
          <p:nvPr/>
        </p:nvSpPr>
        <p:spPr>
          <a:xfrm>
            <a:off x="188525" y="2638525"/>
            <a:ext cx="5682300" cy="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Implicancia de multicolinealidad: Ocurre cuando una predictora tiene una fuerte correlación lineal con otra predictora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Regresión Lineal Múltiple datos reales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7225"/>
            <a:ext cx="6250534" cy="413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Overfitting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9"/>
          <p:cNvSpPr txBox="1"/>
          <p:nvPr/>
        </p:nvSpPr>
        <p:spPr>
          <a:xfrm>
            <a:off x="7114750" y="4806200"/>
            <a:ext cx="532800" cy="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x</a:t>
            </a:r>
            <a:endParaRPr b="1" sz="1800"/>
          </a:p>
        </p:txBody>
      </p:sp>
      <p:sp>
        <p:nvSpPr>
          <p:cNvPr id="199" name="Google Shape;199;p29"/>
          <p:cNvSpPr txBox="1"/>
          <p:nvPr/>
        </p:nvSpPr>
        <p:spPr>
          <a:xfrm>
            <a:off x="221600" y="796075"/>
            <a:ext cx="62658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Generalmente no nos es conocido el modelo generador de los datos, es por ello que evaluamos nuestro modelo a partir de estadísticos como el R^2 o el MSE (o RMSE) entre otros.</a:t>
            </a:r>
            <a:endParaRPr/>
          </a:p>
        </p:txBody>
      </p:sp>
      <p:sp>
        <p:nvSpPr>
          <p:cNvPr id="200" name="Google Shape;200;p29"/>
          <p:cNvSpPr txBox="1"/>
          <p:nvPr/>
        </p:nvSpPr>
        <p:spPr>
          <a:xfrm>
            <a:off x="221600" y="1697875"/>
            <a:ext cx="63840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Maximizar nuestro R^2 (o minimizar el MSE o RMSE) en nuestros datos </a:t>
            </a:r>
            <a:r>
              <a:rPr b="1" lang="en">
                <a:solidFill>
                  <a:srgbClr val="FF0000"/>
                </a:solidFill>
              </a:rPr>
              <a:t>NO ES SINÓNIMO</a:t>
            </a:r>
            <a:r>
              <a:rPr lang="en"/>
              <a:t> de mejorar nuestro modelo, ya que podemos ser víctimas del overfitting (sobreajuste).</a:t>
            </a:r>
            <a:endParaRPr/>
          </a:p>
        </p:txBody>
      </p:sp>
      <p:pic>
        <p:nvPicPr>
          <p:cNvPr id="201" name="Google Shape;2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600" y="2640850"/>
            <a:ext cx="6827082" cy="250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Bondad del ajuste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 txBox="1"/>
          <p:nvPr/>
        </p:nvSpPr>
        <p:spPr>
          <a:xfrm>
            <a:off x="7114750" y="4806200"/>
            <a:ext cx="532800" cy="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208" name="Google Shape;208;p30"/>
          <p:cNvSpPr txBox="1"/>
          <p:nvPr/>
        </p:nvSpPr>
        <p:spPr>
          <a:xfrm>
            <a:off x="129500" y="919925"/>
            <a:ext cx="5682300" cy="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Una vez estimado el modelo nos interesa saber: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</a:t>
            </a:r>
            <a:r>
              <a:rPr lang="en"/>
              <a:t>¿En qué medida esta regresión lineal describe correctamente los datos?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¿Qué </a:t>
            </a:r>
            <a:r>
              <a:rPr lang="en"/>
              <a:t>proporción</a:t>
            </a:r>
            <a:r>
              <a:rPr lang="en"/>
              <a:t> de la variable dependiente es capturada por el modelo?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¿Cuán “bueno” es el ajuste del modelo?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R^2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75" y="3158600"/>
            <a:ext cx="5149024" cy="168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0901" y="3689337"/>
            <a:ext cx="2615325" cy="62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/>
          <p:nvPr/>
        </p:nvSpPr>
        <p:spPr>
          <a:xfrm>
            <a:off x="162300" y="1529525"/>
            <a:ext cx="5682300" cy="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¡No disminuye agregando variables explicativas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(corregir por grados de libertad: R^2 corregido o ajustado)!</a:t>
            </a:r>
            <a:br>
              <a:rPr lang="en"/>
            </a:br>
            <a:br>
              <a:rPr lang="en"/>
            </a:br>
            <a:r>
              <a:rPr lang="en"/>
              <a:t>Puede cambiar si cambia cómo medimos la variable explicada.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Suele ser bajo en estudios con datos de corte transversal.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Alto en estudios con datos de series de tiempo (peligro 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correlación espuria).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1"/>
          <p:cNvSpPr txBox="1"/>
          <p:nvPr>
            <p:ph type="title"/>
          </p:nvPr>
        </p:nvSpPr>
        <p:spPr>
          <a:xfrm>
            <a:off x="2495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R^2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4475" y="3610775"/>
            <a:ext cx="3245449" cy="74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Learning</a:t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492275" y="1289325"/>
            <a:ext cx="5854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aprendizaje estadístico es la habilidad para humanos y otros animales de extraer regularidades estadísticas del mundo que los rodea para aprender sobre el entorno.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429575" y="2276550"/>
            <a:ext cx="79683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aprendizaje estadístico lidia con el problema de encontrar una función predictiva basada en da</a:t>
            </a:r>
            <a:r>
              <a:rPr lang="en"/>
              <a:t>tos.</a:t>
            </a: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4342475" y="3494475"/>
            <a:ext cx="2656200" cy="11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FB194"/>
                </a:solidFill>
              </a:rPr>
              <a:t>Inferencia</a:t>
            </a:r>
            <a:endParaRPr sz="3600">
              <a:solidFill>
                <a:srgbClr val="2FB194"/>
              </a:solidFill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932875" y="3315375"/>
            <a:ext cx="2835300" cy="13596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1185575" y="3494475"/>
            <a:ext cx="2656200" cy="11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FB194"/>
                </a:solidFill>
              </a:rPr>
              <a:t>Predicción</a:t>
            </a:r>
            <a:endParaRPr sz="3600">
              <a:solidFill>
                <a:srgbClr val="2FB194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>
            <p:ph type="title"/>
          </p:nvPr>
        </p:nvSpPr>
        <p:spPr>
          <a:xfrm>
            <a:off x="2495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RMSE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75" y="2571750"/>
            <a:ext cx="5181600" cy="19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2"/>
          <p:cNvSpPr txBox="1"/>
          <p:nvPr/>
        </p:nvSpPr>
        <p:spPr>
          <a:xfrm>
            <a:off x="129500" y="919925"/>
            <a:ext cx="5682300" cy="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 permite estimar diferencias entre las predicciones de un modelo y los valores observados. </a:t>
            </a:r>
            <a:br>
              <a:rPr lang="en"/>
            </a:br>
            <a:br>
              <a:rPr lang="en"/>
            </a:br>
            <a:r>
              <a:rPr lang="en"/>
              <a:t>Al encontrarse en la unidad de medida de los datos, aporta interpretabilidad al término de error.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Muy usado en contextos de aprendizaje automático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 txBox="1"/>
          <p:nvPr>
            <p:ph type="title"/>
          </p:nvPr>
        </p:nvSpPr>
        <p:spPr>
          <a:xfrm>
            <a:off x="2495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Correlación Espuria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1300"/>
            <a:ext cx="8839201" cy="399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Trade off sesgo-varianza</a:t>
            </a:r>
            <a:endParaRPr/>
          </a:p>
        </p:txBody>
      </p:sp>
      <p:pic>
        <p:nvPicPr>
          <p:cNvPr id="236" name="Google Shape;2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325" y="704825"/>
            <a:ext cx="4459581" cy="275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250" y="3458353"/>
            <a:ext cx="6464199" cy="168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Underfitting y overfitting</a:t>
            </a:r>
            <a:endParaRPr/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7225"/>
            <a:ext cx="1306025" cy="12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5"/>
          <p:cNvSpPr txBox="1"/>
          <p:nvPr/>
        </p:nvSpPr>
        <p:spPr>
          <a:xfrm>
            <a:off x="2241675" y="1116275"/>
            <a:ext cx="5682300" cy="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se captura el patrón de los datos. Alto sesgo y baja varianza. Poca data o modelo errado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105625"/>
            <a:ext cx="1541500" cy="120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5"/>
          <p:cNvSpPr txBox="1"/>
          <p:nvPr/>
        </p:nvSpPr>
        <p:spPr>
          <a:xfrm>
            <a:off x="2241675" y="2036125"/>
            <a:ext cx="5682300" cy="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captura ruido además del patrón de los datos. Bajo sesgo y alta varianza. Data ruidosa o modelos muy complejos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615167"/>
            <a:ext cx="1306025" cy="1086133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5"/>
          <p:cNvSpPr txBox="1"/>
          <p:nvPr/>
        </p:nvSpPr>
        <p:spPr>
          <a:xfrm>
            <a:off x="2241675" y="3507000"/>
            <a:ext cx="5682300" cy="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Balance sesgo-varianza que minimiza el error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Underfitting y overfitting</a:t>
            </a:r>
            <a:endParaRPr/>
          </a:p>
        </p:txBody>
      </p:sp>
      <p:pic>
        <p:nvPicPr>
          <p:cNvPr id="254" name="Google Shape;25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7225"/>
            <a:ext cx="1306025" cy="12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6"/>
          <p:cNvSpPr txBox="1"/>
          <p:nvPr/>
        </p:nvSpPr>
        <p:spPr>
          <a:xfrm>
            <a:off x="2241675" y="1116275"/>
            <a:ext cx="5682300" cy="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se captura el patrón de los datos. Alto sesgo y baja varianza. Poca data o modelo errado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105625"/>
            <a:ext cx="1541500" cy="120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6"/>
          <p:cNvSpPr txBox="1"/>
          <p:nvPr/>
        </p:nvSpPr>
        <p:spPr>
          <a:xfrm>
            <a:off x="2241675" y="2036125"/>
            <a:ext cx="5682300" cy="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captura ruido además del patrón de los datos. Bajo sesgo y alta varianza. Data ruidosa o modelos muy complejos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615167"/>
            <a:ext cx="1306025" cy="1086133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6"/>
          <p:cNvSpPr txBox="1"/>
          <p:nvPr/>
        </p:nvSpPr>
        <p:spPr>
          <a:xfrm>
            <a:off x="2241675" y="3507000"/>
            <a:ext cx="5682300" cy="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Balance sesgo-varianza que minimiza el error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Train, validation &amp; test</a:t>
            </a:r>
            <a:endParaRPr/>
          </a:p>
        </p:txBody>
      </p:sp>
      <p:pic>
        <p:nvPicPr>
          <p:cNvPr id="265" name="Google Shape;26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7225"/>
            <a:ext cx="6461152" cy="413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7"/>
          <p:cNvSpPr/>
          <p:nvPr/>
        </p:nvSpPr>
        <p:spPr>
          <a:xfrm>
            <a:off x="249275" y="983925"/>
            <a:ext cx="6244800" cy="18366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Train, validation &amp; test hands on</a:t>
            </a:r>
            <a:endParaRPr/>
          </a:p>
        </p:txBody>
      </p:sp>
      <p:pic>
        <p:nvPicPr>
          <p:cNvPr id="272" name="Google Shape;27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0800"/>
            <a:ext cx="6829425" cy="38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Train, validation &amp; test hands on</a:t>
            </a:r>
            <a:endParaRPr/>
          </a:p>
        </p:txBody>
      </p:sp>
      <p:pic>
        <p:nvPicPr>
          <p:cNvPr id="278" name="Google Shape;27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50" y="2836450"/>
            <a:ext cx="6296025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57225"/>
            <a:ext cx="7667625" cy="17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Armamos modelos con training set</a:t>
            </a:r>
            <a:endParaRPr/>
          </a:p>
        </p:txBody>
      </p:sp>
      <p:pic>
        <p:nvPicPr>
          <p:cNvPr id="285" name="Google Shape;28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200" y="1801800"/>
            <a:ext cx="4038600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1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Predecimos valores de Test set</a:t>
            </a:r>
            <a:endParaRPr/>
          </a:p>
        </p:txBody>
      </p:sp>
      <p:pic>
        <p:nvPicPr>
          <p:cNvPr id="291" name="Google Shape;29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9125" y="1008100"/>
            <a:ext cx="264795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79575"/>
            <a:ext cx="828675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50" y="3880225"/>
            <a:ext cx="4086225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/>
        </p:nvSpPr>
        <p:spPr>
          <a:xfrm>
            <a:off x="386700" y="704825"/>
            <a:ext cx="585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Por qué aprender Aprendizaje estadístico?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75" y="1166525"/>
            <a:ext cx="2247900" cy="31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Aprendizaje Estadístico</a:t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2640375" y="1669800"/>
            <a:ext cx="5854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Para tener herramientas que nos permitan entender y dar sentido a nuestros datos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4200" y="2467725"/>
            <a:ext cx="2477456" cy="237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2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Evaluamos RSME en test </a:t>
            </a:r>
            <a:endParaRPr/>
          </a:p>
        </p:txBody>
      </p:sp>
      <p:pic>
        <p:nvPicPr>
          <p:cNvPr id="299" name="Google Shape;29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75" y="840025"/>
            <a:ext cx="3850150" cy="145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50375"/>
            <a:ext cx="5534025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926750"/>
            <a:ext cx="5136646" cy="106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3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Subset Selection</a:t>
            </a:r>
            <a:endParaRPr/>
          </a:p>
        </p:txBody>
      </p:sp>
      <p:pic>
        <p:nvPicPr>
          <p:cNvPr id="307" name="Google Shape;30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50" y="1961300"/>
            <a:ext cx="5633376" cy="3154424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3"/>
          <p:cNvSpPr/>
          <p:nvPr/>
        </p:nvSpPr>
        <p:spPr>
          <a:xfrm>
            <a:off x="178650" y="734675"/>
            <a:ext cx="3022500" cy="1121700"/>
          </a:xfrm>
          <a:prstGeom prst="cloudCallout">
            <a:avLst>
              <a:gd fmla="val -5484" name="adj1"/>
              <a:gd fmla="val 96196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Seguro está pensando en otras mujeres</a:t>
            </a:r>
            <a:endParaRPr/>
          </a:p>
        </p:txBody>
      </p:sp>
      <p:sp>
        <p:nvSpPr>
          <p:cNvPr id="309" name="Google Shape;309;p43"/>
          <p:cNvSpPr/>
          <p:nvPr/>
        </p:nvSpPr>
        <p:spPr>
          <a:xfrm>
            <a:off x="5604925" y="1549600"/>
            <a:ext cx="3322500" cy="1769400"/>
          </a:xfrm>
          <a:prstGeom prst="cloudCallout">
            <a:avLst>
              <a:gd fmla="val -65097" name="adj1"/>
              <a:gd fmla="val 2554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Sé cómo evaluar un modelo, pero ¿cómo defino las regresoras que me ofrecen el modelo con mayor capacidad predictiva?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4"/>
          <p:cNvSpPr txBox="1"/>
          <p:nvPr>
            <p:ph type="title"/>
          </p:nvPr>
        </p:nvSpPr>
        <p:spPr>
          <a:xfrm>
            <a:off x="216775" y="67500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Subset </a:t>
            </a:r>
            <a:r>
              <a:rPr lang="en"/>
              <a:t>Selection</a:t>
            </a:r>
            <a:endParaRPr/>
          </a:p>
        </p:txBody>
      </p:sp>
      <p:sp>
        <p:nvSpPr>
          <p:cNvPr id="315" name="Google Shape;315;p44"/>
          <p:cNvSpPr txBox="1"/>
          <p:nvPr/>
        </p:nvSpPr>
        <p:spPr>
          <a:xfrm>
            <a:off x="216775" y="2628688"/>
            <a:ext cx="77388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Forward stepwise selection:</a:t>
            </a:r>
            <a:r>
              <a:rPr lang="en"/>
              <a:t> Partimos de 1 modelo con un sólo predictor y para cada modelo con distinta cantidad de regresores, evaluamos aquel que minimiza una métrica de error y lo incluímos.</a:t>
            </a:r>
            <a:endParaRPr/>
          </a:p>
        </p:txBody>
      </p:sp>
      <p:sp>
        <p:nvSpPr>
          <p:cNvPr id="316" name="Google Shape;316;p44"/>
          <p:cNvSpPr txBox="1"/>
          <p:nvPr/>
        </p:nvSpPr>
        <p:spPr>
          <a:xfrm>
            <a:off x="216775" y="3403700"/>
            <a:ext cx="77388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Backward stepwise selection:</a:t>
            </a:r>
            <a:r>
              <a:rPr lang="en"/>
              <a:t> Partimos de 1 modelo con todos los predictores y para cada modelo con distinta cantidad de regresores, removemos aquel que permite minimizar una métrica de error.</a:t>
            </a:r>
            <a:endParaRPr/>
          </a:p>
        </p:txBody>
      </p:sp>
      <p:sp>
        <p:nvSpPr>
          <p:cNvPr id="317" name="Google Shape;317;p44"/>
          <p:cNvSpPr txBox="1"/>
          <p:nvPr/>
        </p:nvSpPr>
        <p:spPr>
          <a:xfrm>
            <a:off x="216775" y="4091000"/>
            <a:ext cx="77388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Hybrid </a:t>
            </a:r>
            <a:r>
              <a:rPr b="1" lang="en"/>
              <a:t>stepwise selection:</a:t>
            </a:r>
            <a:r>
              <a:rPr lang="en"/>
              <a:t> En cada paso se repiten FWD permitiendo remover regresores poco explicativos. De esta manera se imita el approach de BSS pero con ventajas computacionales. </a:t>
            </a:r>
            <a:endParaRPr/>
          </a:p>
        </p:txBody>
      </p:sp>
      <p:sp>
        <p:nvSpPr>
          <p:cNvPr id="318" name="Google Shape;318;p44"/>
          <p:cNvSpPr txBox="1"/>
          <p:nvPr/>
        </p:nvSpPr>
        <p:spPr>
          <a:xfrm>
            <a:off x="243025" y="1853700"/>
            <a:ext cx="77388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Best subset</a:t>
            </a:r>
            <a:r>
              <a:rPr b="1" lang="en"/>
              <a:t> selection:</a:t>
            </a:r>
            <a:r>
              <a:rPr lang="en"/>
              <a:t> Se evalúan los modelos que surgen de todas las combinaciones posibles de predictores. Alto costo computacional (2^p)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5"/>
          <p:cNvSpPr/>
          <p:nvPr/>
        </p:nvSpPr>
        <p:spPr>
          <a:xfrm>
            <a:off x="1056075" y="1364375"/>
            <a:ext cx="3338700" cy="1731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5"/>
          <p:cNvSpPr txBox="1"/>
          <p:nvPr>
            <p:ph type="title"/>
          </p:nvPr>
        </p:nvSpPr>
        <p:spPr>
          <a:xfrm>
            <a:off x="216775" y="67500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Subset Selection</a:t>
            </a:r>
            <a:endParaRPr/>
          </a:p>
        </p:txBody>
      </p:sp>
      <p:sp>
        <p:nvSpPr>
          <p:cNvPr id="325" name="Google Shape;325;p45"/>
          <p:cNvSpPr txBox="1"/>
          <p:nvPr/>
        </p:nvSpPr>
        <p:spPr>
          <a:xfrm>
            <a:off x="282050" y="931450"/>
            <a:ext cx="59757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 C 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		B		C		D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AB	AC	AD   BC    BD    CD  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ABC ACD ABD BCD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ABCD</a:t>
            </a:r>
            <a:endParaRPr/>
          </a:p>
        </p:txBody>
      </p:sp>
      <p:sp>
        <p:nvSpPr>
          <p:cNvPr id="326" name="Google Shape;326;p45"/>
          <p:cNvSpPr txBox="1"/>
          <p:nvPr>
            <p:ph type="title"/>
          </p:nvPr>
        </p:nvSpPr>
        <p:spPr>
          <a:xfrm>
            <a:off x="5242900" y="1341575"/>
            <a:ext cx="34746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2^p -1</a:t>
            </a:r>
            <a:endParaRPr/>
          </a:p>
        </p:txBody>
      </p:sp>
      <p:pic>
        <p:nvPicPr>
          <p:cNvPr id="327" name="Google Shape;32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248375"/>
            <a:ext cx="6334125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6"/>
          <p:cNvSpPr txBox="1"/>
          <p:nvPr>
            <p:ph type="title"/>
          </p:nvPr>
        </p:nvSpPr>
        <p:spPr>
          <a:xfrm>
            <a:off x="216775" y="67500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Subset Selection</a:t>
            </a:r>
            <a:endParaRPr/>
          </a:p>
        </p:txBody>
      </p:sp>
      <p:pic>
        <p:nvPicPr>
          <p:cNvPr id="333" name="Google Shape;33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00" y="1057475"/>
            <a:ext cx="6334125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29025"/>
            <a:ext cx="7315200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810200"/>
            <a:ext cx="7867650" cy="113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7"/>
          <p:cNvSpPr/>
          <p:nvPr/>
        </p:nvSpPr>
        <p:spPr>
          <a:xfrm>
            <a:off x="1056075" y="1211975"/>
            <a:ext cx="3338700" cy="275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7"/>
          <p:cNvSpPr txBox="1"/>
          <p:nvPr>
            <p:ph type="title"/>
          </p:nvPr>
        </p:nvSpPr>
        <p:spPr>
          <a:xfrm>
            <a:off x="216775" y="67500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 Stepwise Selection</a:t>
            </a:r>
            <a:endParaRPr/>
          </a:p>
        </p:txBody>
      </p:sp>
      <p:sp>
        <p:nvSpPr>
          <p:cNvPr id="342" name="Google Shape;342;p47"/>
          <p:cNvSpPr/>
          <p:nvPr/>
        </p:nvSpPr>
        <p:spPr>
          <a:xfrm>
            <a:off x="2072825" y="1211975"/>
            <a:ext cx="531300" cy="2754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7"/>
          <p:cNvSpPr/>
          <p:nvPr/>
        </p:nvSpPr>
        <p:spPr>
          <a:xfrm>
            <a:off x="1370950" y="1632725"/>
            <a:ext cx="380400" cy="275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7"/>
          <p:cNvSpPr/>
          <p:nvPr/>
        </p:nvSpPr>
        <p:spPr>
          <a:xfrm>
            <a:off x="2606225" y="1578875"/>
            <a:ext cx="791700" cy="275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47"/>
          <p:cNvSpPr/>
          <p:nvPr/>
        </p:nvSpPr>
        <p:spPr>
          <a:xfrm>
            <a:off x="2590150" y="1556525"/>
            <a:ext cx="380400" cy="2754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7"/>
          <p:cNvSpPr/>
          <p:nvPr/>
        </p:nvSpPr>
        <p:spPr>
          <a:xfrm>
            <a:off x="1715125" y="2053475"/>
            <a:ext cx="456000" cy="275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7"/>
          <p:cNvSpPr/>
          <p:nvPr/>
        </p:nvSpPr>
        <p:spPr>
          <a:xfrm>
            <a:off x="3054800" y="2053475"/>
            <a:ext cx="380400" cy="275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7"/>
          <p:cNvSpPr/>
          <p:nvPr/>
        </p:nvSpPr>
        <p:spPr>
          <a:xfrm>
            <a:off x="2225825" y="2465350"/>
            <a:ext cx="531300" cy="2754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7"/>
          <p:cNvSpPr/>
          <p:nvPr/>
        </p:nvSpPr>
        <p:spPr>
          <a:xfrm>
            <a:off x="3054800" y="2053475"/>
            <a:ext cx="380400" cy="2754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7"/>
          <p:cNvSpPr txBox="1"/>
          <p:nvPr/>
        </p:nvSpPr>
        <p:spPr>
          <a:xfrm>
            <a:off x="331613" y="708425"/>
            <a:ext cx="59757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 C 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		B		C		D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AB	AC	AD   BC    BD    CD  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ABC ACD ABD BCD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ABCD</a:t>
            </a:r>
            <a:endParaRPr/>
          </a:p>
        </p:txBody>
      </p:sp>
      <p:pic>
        <p:nvPicPr>
          <p:cNvPr id="351" name="Google Shape;35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37225"/>
            <a:ext cx="6534150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7"/>
          <p:cNvSpPr/>
          <p:nvPr/>
        </p:nvSpPr>
        <p:spPr>
          <a:xfrm>
            <a:off x="327975" y="1279100"/>
            <a:ext cx="354300" cy="1331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8"/>
          <p:cNvSpPr txBox="1"/>
          <p:nvPr>
            <p:ph type="title"/>
          </p:nvPr>
        </p:nvSpPr>
        <p:spPr>
          <a:xfrm>
            <a:off x="216775" y="67500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 Stepwise Selection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8" name="Google Shape;35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32600"/>
            <a:ext cx="6534150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51775"/>
            <a:ext cx="7248525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561525"/>
            <a:ext cx="8229600" cy="11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9"/>
          <p:cNvSpPr/>
          <p:nvPr/>
        </p:nvSpPr>
        <p:spPr>
          <a:xfrm>
            <a:off x="2118725" y="2715650"/>
            <a:ext cx="721500" cy="262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9"/>
          <p:cNvSpPr txBox="1"/>
          <p:nvPr>
            <p:ph type="title"/>
          </p:nvPr>
        </p:nvSpPr>
        <p:spPr>
          <a:xfrm>
            <a:off x="216775" y="67500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Backward Stepwise</a:t>
            </a:r>
            <a:r>
              <a:rPr lang="en"/>
              <a:t> Selection</a:t>
            </a:r>
            <a:endParaRPr/>
          </a:p>
        </p:txBody>
      </p:sp>
      <p:sp>
        <p:nvSpPr>
          <p:cNvPr id="367" name="Google Shape;367;p49"/>
          <p:cNvSpPr/>
          <p:nvPr/>
        </p:nvSpPr>
        <p:spPr>
          <a:xfrm>
            <a:off x="2118725" y="2715650"/>
            <a:ext cx="721500" cy="262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9"/>
          <p:cNvSpPr/>
          <p:nvPr/>
        </p:nvSpPr>
        <p:spPr>
          <a:xfrm>
            <a:off x="1737725" y="2258450"/>
            <a:ext cx="1660200" cy="262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9"/>
          <p:cNvSpPr/>
          <p:nvPr/>
        </p:nvSpPr>
        <p:spPr>
          <a:xfrm>
            <a:off x="1737725" y="2258450"/>
            <a:ext cx="413700" cy="262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9"/>
          <p:cNvSpPr/>
          <p:nvPr/>
        </p:nvSpPr>
        <p:spPr>
          <a:xfrm>
            <a:off x="1344250" y="1862200"/>
            <a:ext cx="721500" cy="262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9"/>
          <p:cNvSpPr/>
          <p:nvPr/>
        </p:nvSpPr>
        <p:spPr>
          <a:xfrm>
            <a:off x="2578975" y="1862200"/>
            <a:ext cx="366300" cy="262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9"/>
          <p:cNvSpPr/>
          <p:nvPr/>
        </p:nvSpPr>
        <p:spPr>
          <a:xfrm>
            <a:off x="1344250" y="1862200"/>
            <a:ext cx="366300" cy="262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9"/>
          <p:cNvSpPr/>
          <p:nvPr/>
        </p:nvSpPr>
        <p:spPr>
          <a:xfrm>
            <a:off x="1237350" y="1421025"/>
            <a:ext cx="1124100" cy="262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9"/>
          <p:cNvSpPr/>
          <p:nvPr/>
        </p:nvSpPr>
        <p:spPr>
          <a:xfrm>
            <a:off x="1237350" y="1421025"/>
            <a:ext cx="366300" cy="262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9"/>
          <p:cNvSpPr txBox="1"/>
          <p:nvPr/>
        </p:nvSpPr>
        <p:spPr>
          <a:xfrm>
            <a:off x="282050" y="931450"/>
            <a:ext cx="59757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 C 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		B		C		D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AB	AC	AD   BC    BD    CD  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ABC ACD ABD BCD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ABCD</a:t>
            </a:r>
            <a:endParaRPr/>
          </a:p>
        </p:txBody>
      </p:sp>
      <p:sp>
        <p:nvSpPr>
          <p:cNvPr id="376" name="Google Shape;376;p49"/>
          <p:cNvSpPr/>
          <p:nvPr/>
        </p:nvSpPr>
        <p:spPr>
          <a:xfrm rot="10800000">
            <a:off x="570675" y="1548025"/>
            <a:ext cx="354300" cy="1331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7" name="Google Shape;37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406700"/>
            <a:ext cx="6524625" cy="7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0"/>
          <p:cNvSpPr txBox="1"/>
          <p:nvPr>
            <p:ph type="title"/>
          </p:nvPr>
        </p:nvSpPr>
        <p:spPr>
          <a:xfrm>
            <a:off x="216775" y="67500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Backward Stepwise Selection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3" name="Google Shape;38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50" y="928375"/>
            <a:ext cx="6524625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300" y="1902563"/>
            <a:ext cx="7048500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740888"/>
            <a:ext cx="77628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1"/>
          <p:cNvSpPr txBox="1"/>
          <p:nvPr>
            <p:ph type="title"/>
          </p:nvPr>
        </p:nvSpPr>
        <p:spPr>
          <a:xfrm>
            <a:off x="216775" y="67500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problemas supervisados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1" name="Google Shape;39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75" y="1075750"/>
            <a:ext cx="7043551" cy="35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1"/>
          <p:cNvSpPr/>
          <p:nvPr/>
        </p:nvSpPr>
        <p:spPr>
          <a:xfrm>
            <a:off x="3752050" y="1095450"/>
            <a:ext cx="3575100" cy="35685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625" y="1168150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2"/>
          <p:cNvSpPr txBox="1"/>
          <p:nvPr>
            <p:ph type="title"/>
          </p:nvPr>
        </p:nvSpPr>
        <p:spPr>
          <a:xfrm>
            <a:off x="216775" y="67500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Extensiones modelo lineal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66"/>
              <a:t>Polynomial Regression</a:t>
            </a:r>
            <a:endParaRPr sz="2466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8" name="Google Shape;39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25" y="1685700"/>
            <a:ext cx="5069001" cy="345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29" y="975325"/>
            <a:ext cx="18478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13" y="1314000"/>
            <a:ext cx="4219575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3"/>
          <p:cNvSpPr txBox="1"/>
          <p:nvPr>
            <p:ph type="title"/>
          </p:nvPr>
        </p:nvSpPr>
        <p:spPr>
          <a:xfrm>
            <a:off x="216775" y="67500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/>
              <a:t>odelo no lineal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66"/>
              <a:t>Splines</a:t>
            </a:r>
            <a:endParaRPr sz="2466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6" name="Google Shape;40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638" y="1054025"/>
            <a:ext cx="4552513" cy="73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937075"/>
            <a:ext cx="4143375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3150" y="2061700"/>
            <a:ext cx="4159211" cy="305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4"/>
          <p:cNvSpPr txBox="1"/>
          <p:nvPr>
            <p:ph type="title"/>
          </p:nvPr>
        </p:nvSpPr>
        <p:spPr>
          <a:xfrm>
            <a:off x="216775" y="67500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Modelos de árboles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66"/>
              <a:t>Decision trees</a:t>
            </a:r>
            <a:endParaRPr sz="2466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4" name="Google Shape;41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125" y="1414800"/>
            <a:ext cx="3400425" cy="321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500" y="1414800"/>
            <a:ext cx="4448175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5"/>
          <p:cNvSpPr txBox="1"/>
          <p:nvPr>
            <p:ph type="title"/>
          </p:nvPr>
        </p:nvSpPr>
        <p:spPr>
          <a:xfrm>
            <a:off x="216775" y="67500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Modelos de árboles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66"/>
              <a:t>Random Forests</a:t>
            </a:r>
            <a:endParaRPr sz="2466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1" name="Google Shape;42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250" y="981800"/>
            <a:ext cx="6036825" cy="408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6"/>
          <p:cNvSpPr txBox="1"/>
          <p:nvPr>
            <p:ph type="title"/>
          </p:nvPr>
        </p:nvSpPr>
        <p:spPr>
          <a:xfrm>
            <a:off x="216775" y="67500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Modelos de árboles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66"/>
              <a:t>Otros modelos de esambles</a:t>
            </a:r>
            <a:endParaRPr sz="2466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7" name="Google Shape;42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7150" y="1423988"/>
            <a:ext cx="1990725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4975" y="112060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271" y="2614321"/>
            <a:ext cx="3421025" cy="14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7"/>
          <p:cNvSpPr txBox="1"/>
          <p:nvPr>
            <p:ph type="title"/>
          </p:nvPr>
        </p:nvSpPr>
        <p:spPr>
          <a:xfrm>
            <a:off x="216775" y="67500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66"/>
              <a:t>Neural Networks</a:t>
            </a:r>
            <a:endParaRPr sz="2466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5" name="Google Shape;43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250" y="1336225"/>
            <a:ext cx="6912224" cy="345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8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000BA"/>
                </a:solidFill>
              </a:rPr>
              <a:t>Nos vemos en el taller práctico!!!</a:t>
            </a:r>
            <a:endParaRPr>
              <a:solidFill>
                <a:srgbClr val="1000B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1" name="Google Shape;44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025" y="899825"/>
            <a:ext cx="4215198" cy="41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Predicción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/>
          <p:cNvSpPr txBox="1"/>
          <p:nvPr/>
        </p:nvSpPr>
        <p:spPr>
          <a:xfrm>
            <a:off x="216775" y="826800"/>
            <a:ext cx="81684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Contamos con una serie de inputs (X), pero el output (Y) resulta no observable.</a:t>
            </a:r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177425" y="2146350"/>
            <a:ext cx="56283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Asumiendo que los errores en promedio son 0, podemos predecir Y:</a:t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075" y="2001775"/>
            <a:ext cx="19812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4">
            <a:alphaModFix/>
          </a:blip>
          <a:srcRect b="0" l="0" r="55011" t="0"/>
          <a:stretch/>
        </p:blipFill>
        <p:spPr>
          <a:xfrm>
            <a:off x="2605800" y="2841600"/>
            <a:ext cx="8913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3613050" y="2977650"/>
            <a:ext cx="11805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Predictor de </a:t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5">
            <a:alphaModFix/>
          </a:blip>
          <a:srcRect b="0" l="0" r="78721" t="13043"/>
          <a:stretch/>
        </p:blipFill>
        <p:spPr>
          <a:xfrm>
            <a:off x="4793550" y="2921125"/>
            <a:ext cx="421575" cy="53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 rotWithShape="1">
          <a:blip r:embed="rId6">
            <a:alphaModFix/>
          </a:blip>
          <a:srcRect b="0" l="49243" r="37455" t="0"/>
          <a:stretch/>
        </p:blipFill>
        <p:spPr>
          <a:xfrm>
            <a:off x="2605800" y="3550900"/>
            <a:ext cx="2635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 rotWithShape="1">
          <a:blip r:embed="rId7">
            <a:alphaModFix/>
          </a:blip>
          <a:srcRect b="0" l="23994" r="54727" t="0"/>
          <a:stretch/>
        </p:blipFill>
        <p:spPr>
          <a:xfrm>
            <a:off x="3022825" y="3550900"/>
            <a:ext cx="421575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/>
        </p:nvSpPr>
        <p:spPr>
          <a:xfrm>
            <a:off x="3613050" y="3680925"/>
            <a:ext cx="14019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Estimación de</a:t>
            </a:r>
            <a:endParaRPr/>
          </a:p>
        </p:txBody>
      </p:sp>
      <p:pic>
        <p:nvPicPr>
          <p:cNvPr id="99" name="Google Shape;99;p17"/>
          <p:cNvPicPr preferRelativeResize="0"/>
          <p:nvPr/>
        </p:nvPicPr>
        <p:blipFill rotWithShape="1">
          <a:blip r:embed="rId8">
            <a:alphaModFix/>
          </a:blip>
          <a:srcRect b="0" l="47875" r="36164" t="13043"/>
          <a:stretch/>
        </p:blipFill>
        <p:spPr>
          <a:xfrm>
            <a:off x="5014950" y="3584638"/>
            <a:ext cx="316200" cy="53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 rotWithShape="1">
          <a:blip r:embed="rId9">
            <a:alphaModFix/>
          </a:blip>
          <a:srcRect b="0" l="70524" r="10855" t="0"/>
          <a:stretch/>
        </p:blipFill>
        <p:spPr>
          <a:xfrm>
            <a:off x="2500400" y="4260200"/>
            <a:ext cx="3689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 rotWithShape="1">
          <a:blip r:embed="rId7">
            <a:alphaModFix/>
          </a:blip>
          <a:srcRect b="0" l="23994" r="54727" t="0"/>
          <a:stretch/>
        </p:blipFill>
        <p:spPr>
          <a:xfrm>
            <a:off x="3022825" y="4260200"/>
            <a:ext cx="421575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/>
        </p:nvSpPr>
        <p:spPr>
          <a:xfrm>
            <a:off x="3678900" y="4384200"/>
            <a:ext cx="16338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x1, x2, x3 , … xp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aprendizaje estadístico</a:t>
            </a: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 rotWithShape="1">
          <a:blip r:embed="rId3">
            <a:alphaModFix/>
          </a:blip>
          <a:srcRect b="0" l="0" r="2362" t="0"/>
          <a:stretch/>
        </p:blipFill>
        <p:spPr>
          <a:xfrm>
            <a:off x="131200" y="1591900"/>
            <a:ext cx="7327000" cy="336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aprendizaje estadístico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 txBox="1"/>
          <p:nvPr/>
        </p:nvSpPr>
        <p:spPr>
          <a:xfrm>
            <a:off x="495625" y="1191925"/>
            <a:ext cx="6903600" cy="14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Aprendizaje Supervisado: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Objetivo: Realizar una tarea usualmente de regresión o predicción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Tarea: Se encuentra bien definida, hay una función objetivo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Experiencia: Hay datos de entrenamiento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Performance: Se evalúa el error/precisión de la tarea </a:t>
            </a:r>
            <a:endParaRPr/>
          </a:p>
        </p:txBody>
      </p:sp>
      <p:sp>
        <p:nvSpPr>
          <p:cNvPr id="115" name="Google Shape;115;p19"/>
          <p:cNvSpPr txBox="1"/>
          <p:nvPr/>
        </p:nvSpPr>
        <p:spPr>
          <a:xfrm>
            <a:off x="495625" y="3072900"/>
            <a:ext cx="6903600" cy="14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Aprendizaje No Supervisado: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Objetivo: Encontrar algún tipo de estructura en los datos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Tarea: Se encuentra vagamente definida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Experiencia: No hay Experiencia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Performance: No hay Performance (aunque existen métricas de evaluación) </a:t>
            </a:r>
            <a:endParaRPr/>
          </a:p>
        </p:txBody>
      </p:sp>
      <p:sp>
        <p:nvSpPr>
          <p:cNvPr id="116" name="Google Shape;116;p19"/>
          <p:cNvSpPr/>
          <p:nvPr/>
        </p:nvSpPr>
        <p:spPr>
          <a:xfrm>
            <a:off x="472275" y="1174150"/>
            <a:ext cx="5956200" cy="175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7225"/>
            <a:ext cx="6727081" cy="41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Regresión Lineal Simple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1"/>
          <p:cNvSpPr txBox="1"/>
          <p:nvPr/>
        </p:nvSpPr>
        <p:spPr>
          <a:xfrm>
            <a:off x="108150" y="1017125"/>
            <a:ext cx="60054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Técnica de aprendizaje estadístico supervisado, empleada para predecir una respuesta cuantitativa (Y) a partir de un único predictor (X).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88" y="1719875"/>
            <a:ext cx="2676525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1425" y="1777650"/>
            <a:ext cx="5498749" cy="320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/>
        </p:nvSpPr>
        <p:spPr>
          <a:xfrm>
            <a:off x="3299925" y="2994225"/>
            <a:ext cx="352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y</a:t>
            </a:r>
            <a:endParaRPr b="1" sz="1800"/>
          </a:p>
        </p:txBody>
      </p:sp>
      <p:sp>
        <p:nvSpPr>
          <p:cNvPr id="132" name="Google Shape;132;p21"/>
          <p:cNvSpPr txBox="1"/>
          <p:nvPr/>
        </p:nvSpPr>
        <p:spPr>
          <a:xfrm>
            <a:off x="7114750" y="4806200"/>
            <a:ext cx="532800" cy="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x</a:t>
            </a:r>
            <a:endParaRPr b="1" sz="1800"/>
          </a:p>
        </p:txBody>
      </p:sp>
      <p:sp>
        <p:nvSpPr>
          <p:cNvPr id="133" name="Google Shape;133;p21"/>
          <p:cNvSpPr txBox="1"/>
          <p:nvPr/>
        </p:nvSpPr>
        <p:spPr>
          <a:xfrm>
            <a:off x="442925" y="3033675"/>
            <a:ext cx="1971000" cy="12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4800">
                <a:solidFill>
                  <a:srgbClr val="2FB194"/>
                </a:solidFill>
              </a:rPr>
              <a:t>MCO</a:t>
            </a:r>
            <a:endParaRPr b="1" i="1" sz="4800">
              <a:solidFill>
                <a:srgbClr val="2FB194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1000BA"/>
      </a:dk1>
      <a:lt1>
        <a:srgbClr val="01E8AC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